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5" r:id="rId8"/>
    <p:sldId id="262" r:id="rId9"/>
    <p:sldId id="264" r:id="rId10"/>
    <p:sldId id="266" r:id="rId11"/>
    <p:sldId id="267" r:id="rId12"/>
    <p:sldId id="269" r:id="rId13"/>
    <p:sldId id="270" r:id="rId14"/>
    <p:sldId id="268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jan\Desktop\Tabela%20za%20prezentaciju_CIGRE%202015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jan\Desktop\Tabela%20za%20prezentaciju_CIGRE%202015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jan\Desktop\Tabela%20za%20prezentaciju_CIGRE%202015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jan\Desktop\Tabela%20za%20prezentaciju_CIGRE%202015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077562948610483E-2"/>
          <c:y val="0.1402368685395807"/>
          <c:w val="0.67137092156674161"/>
          <c:h val="0.78115193934091576"/>
        </c:manualLayout>
      </c:layout>
      <c:scatterChart>
        <c:scatterStyle val="smoothMarker"/>
        <c:ser>
          <c:idx val="0"/>
          <c:order val="0"/>
          <c:tx>
            <c:strRef>
              <c:f>Sheet1!$C$4</c:f>
              <c:strCache>
                <c:ptCount val="1"/>
                <c:pt idx="0">
                  <c:v>Otpor izolacije G5</c:v>
                </c:pt>
              </c:strCache>
            </c:strRef>
          </c:tx>
          <c:marker>
            <c:symbol val="none"/>
          </c:marker>
          <c:yVal>
            <c:numRef>
              <c:f>Sheet1!$C$5:$C$17</c:f>
              <c:numCache>
                <c:formatCode>General</c:formatCode>
                <c:ptCount val="13"/>
                <c:pt idx="0">
                  <c:v>2.14</c:v>
                </c:pt>
                <c:pt idx="1">
                  <c:v>0.16000000000000011</c:v>
                </c:pt>
                <c:pt idx="2">
                  <c:v>0.2900000000000002</c:v>
                </c:pt>
                <c:pt idx="3">
                  <c:v>0.2400000000000001</c:v>
                </c:pt>
                <c:pt idx="4">
                  <c:v>0.22000000000000011</c:v>
                </c:pt>
                <c:pt idx="5">
                  <c:v>0.12000000000000002</c:v>
                </c:pt>
                <c:pt idx="6">
                  <c:v>9.0000000000000066E-2</c:v>
                </c:pt>
                <c:pt idx="7">
                  <c:v>4.0000000000000036E-2</c:v>
                </c:pt>
                <c:pt idx="8">
                  <c:v>3.000000000000002E-2</c:v>
                </c:pt>
                <c:pt idx="9">
                  <c:v>1.0000000000000009E-2</c:v>
                </c:pt>
                <c:pt idx="10">
                  <c:v>0</c:v>
                </c:pt>
                <c:pt idx="11">
                  <c:v>12.5</c:v>
                </c:pt>
                <c:pt idx="12">
                  <c:v>0.34000000000000036</c:v>
                </c:pt>
              </c:numCache>
            </c:numRef>
          </c:yVal>
          <c:smooth val="1"/>
        </c:ser>
        <c:axId val="65403904"/>
        <c:axId val="47604480"/>
      </c:scatterChart>
      <c:valAx>
        <c:axId val="65403904"/>
        <c:scaling>
          <c:orientation val="minMax"/>
        </c:scaling>
        <c:axPos val="b"/>
        <c:tickLblPos val="nextTo"/>
        <c:crossAx val="47604480"/>
        <c:crosses val="autoZero"/>
        <c:crossBetween val="midCat"/>
      </c:valAx>
      <c:valAx>
        <c:axId val="4760448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65403904"/>
        <c:crosses val="autoZero"/>
        <c:crossBetween val="midCat"/>
        <c:majorUnit val="1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69374572797959255"/>
          <c:y val="0.47221286021014491"/>
          <c:w val="0.29324616192468178"/>
          <c:h val="8.2924246307179872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6215501715458535E-2"/>
          <c:y val="0.19936371589914897"/>
          <c:w val="0.65511480616116402"/>
          <c:h val="0.64830287123200514"/>
        </c:manualLayout>
      </c:layout>
      <c:scatterChart>
        <c:scatterStyle val="smoothMarker"/>
        <c:ser>
          <c:idx val="0"/>
          <c:order val="0"/>
          <c:tx>
            <c:strRef>
              <c:f>Sheet1!$D$4</c:f>
              <c:strCache>
                <c:ptCount val="1"/>
                <c:pt idx="0">
                  <c:v>Napon na objektu G5</c:v>
                </c:pt>
              </c:strCache>
            </c:strRef>
          </c:tx>
          <c:yVal>
            <c:numRef>
              <c:f>Sheet1!$D$5:$D$17</c:f>
              <c:numCache>
                <c:formatCode>General</c:formatCode>
                <c:ptCount val="13"/>
                <c:pt idx="0">
                  <c:v>505</c:v>
                </c:pt>
                <c:pt idx="1">
                  <c:v>169</c:v>
                </c:pt>
                <c:pt idx="2">
                  <c:v>258</c:v>
                </c:pt>
                <c:pt idx="3">
                  <c:v>249</c:v>
                </c:pt>
                <c:pt idx="4">
                  <c:v>235</c:v>
                </c:pt>
                <c:pt idx="5">
                  <c:v>130</c:v>
                </c:pt>
                <c:pt idx="6">
                  <c:v>85</c:v>
                </c:pt>
                <c:pt idx="7">
                  <c:v>50</c:v>
                </c:pt>
                <c:pt idx="8">
                  <c:v>36</c:v>
                </c:pt>
                <c:pt idx="9">
                  <c:v>24</c:v>
                </c:pt>
                <c:pt idx="10">
                  <c:v>0</c:v>
                </c:pt>
                <c:pt idx="11">
                  <c:v>505</c:v>
                </c:pt>
                <c:pt idx="12">
                  <c:v>370</c:v>
                </c:pt>
              </c:numCache>
            </c:numRef>
          </c:yVal>
          <c:smooth val="1"/>
        </c:ser>
        <c:axId val="47616384"/>
        <c:axId val="47617920"/>
      </c:scatterChart>
      <c:valAx>
        <c:axId val="47616384"/>
        <c:scaling>
          <c:orientation val="minMax"/>
        </c:scaling>
        <c:axPos val="b"/>
        <c:tickLblPos val="nextTo"/>
        <c:crossAx val="47617920"/>
        <c:crosses val="autoZero"/>
        <c:crossBetween val="midCat"/>
        <c:majorUnit val="2"/>
        <c:minorUnit val="1"/>
      </c:valAx>
      <c:valAx>
        <c:axId val="4761792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47616384"/>
        <c:crosses val="autoZero"/>
        <c:crossBetween val="midCat"/>
        <c:majorUnit val="50"/>
      </c:valAx>
    </c:plotArea>
    <c:legend>
      <c:legendPos val="r"/>
      <c:layout>
        <c:manualLayout>
          <c:xMode val="edge"/>
          <c:yMode val="edge"/>
          <c:x val="0.60535644166362179"/>
          <c:y val="0.54333062912590457"/>
          <c:w val="0.39231451839618192"/>
          <c:h val="8.5702378111827071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Sheet1!$C$25</c:f>
              <c:strCache>
                <c:ptCount val="1"/>
                <c:pt idx="0">
                  <c:v>Otpor izolacije G3</c:v>
                </c:pt>
              </c:strCache>
            </c:strRef>
          </c:tx>
          <c:marker>
            <c:symbol val="none"/>
          </c:marker>
          <c:yVal>
            <c:numRef>
              <c:f>Sheet1!$C$26:$C$32</c:f>
              <c:numCache>
                <c:formatCode>General</c:formatCode>
                <c:ptCount val="7"/>
                <c:pt idx="0">
                  <c:v>0.15000000000000011</c:v>
                </c:pt>
                <c:pt idx="1">
                  <c:v>0.2400000000000001</c:v>
                </c:pt>
                <c:pt idx="2">
                  <c:v>0.1</c:v>
                </c:pt>
                <c:pt idx="3">
                  <c:v>6.0000000000000032E-2</c:v>
                </c:pt>
                <c:pt idx="4">
                  <c:v>0.27</c:v>
                </c:pt>
                <c:pt idx="5">
                  <c:v>0.13</c:v>
                </c:pt>
                <c:pt idx="6">
                  <c:v>0.17</c:v>
                </c:pt>
              </c:numCache>
            </c:numRef>
          </c:yVal>
          <c:smooth val="1"/>
        </c:ser>
        <c:axId val="47620096"/>
        <c:axId val="62071552"/>
      </c:scatterChart>
      <c:valAx>
        <c:axId val="47620096"/>
        <c:scaling>
          <c:orientation val="minMax"/>
          <c:max val="7"/>
        </c:scaling>
        <c:axPos val="b"/>
        <c:tickLblPos val="nextTo"/>
        <c:crossAx val="62071552"/>
        <c:crosses val="autoZero"/>
        <c:crossBetween val="midCat"/>
      </c:valAx>
      <c:valAx>
        <c:axId val="62071552"/>
        <c:scaling>
          <c:orientation val="minMax"/>
        </c:scaling>
        <c:axPos val="l"/>
        <c:majorGridlines/>
        <c:numFmt formatCode="General" sourceLinked="1"/>
        <c:tickLblPos val="nextTo"/>
        <c:crossAx val="476200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893044619422573"/>
          <c:y val="0.58792369515895349"/>
          <c:w val="0.28440288713910827"/>
          <c:h val="8.3862802029040812E-2"/>
        </c:manualLayout>
      </c:layout>
      <c:overlay val="1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Sheet1!$D$25</c:f>
              <c:strCache>
                <c:ptCount val="1"/>
                <c:pt idx="0">
                  <c:v>Napon na objektu G3</c:v>
                </c:pt>
              </c:strCache>
            </c:strRef>
          </c:tx>
          <c:yVal>
            <c:numRef>
              <c:f>Sheet1!$D$26:$D$32</c:f>
              <c:numCache>
                <c:formatCode>0</c:formatCode>
                <c:ptCount val="7"/>
                <c:pt idx="0">
                  <c:v>162</c:v>
                </c:pt>
                <c:pt idx="1">
                  <c:v>256</c:v>
                </c:pt>
                <c:pt idx="2">
                  <c:v>109</c:v>
                </c:pt>
                <c:pt idx="3">
                  <c:v>70</c:v>
                </c:pt>
                <c:pt idx="4">
                  <c:v>282</c:v>
                </c:pt>
                <c:pt idx="5">
                  <c:v>137</c:v>
                </c:pt>
                <c:pt idx="6">
                  <c:v>187</c:v>
                </c:pt>
              </c:numCache>
            </c:numRef>
          </c:yVal>
          <c:smooth val="1"/>
        </c:ser>
        <c:axId val="62083072"/>
        <c:axId val="62084608"/>
      </c:scatterChart>
      <c:valAx>
        <c:axId val="62083072"/>
        <c:scaling>
          <c:orientation val="minMax"/>
          <c:max val="7"/>
        </c:scaling>
        <c:axPos val="b"/>
        <c:tickLblPos val="nextTo"/>
        <c:crossAx val="62084608"/>
        <c:crosses val="autoZero"/>
        <c:crossBetween val="midCat"/>
      </c:valAx>
      <c:valAx>
        <c:axId val="62084608"/>
        <c:scaling>
          <c:orientation val="minMax"/>
        </c:scaling>
        <c:axPos val="l"/>
        <c:majorGridlines/>
        <c:numFmt formatCode="0" sourceLinked="1"/>
        <c:tickLblPos val="nextTo"/>
        <c:crossAx val="62083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031933508311536"/>
          <c:y val="0.49980773704123932"/>
          <c:w val="0.32301399825021926"/>
          <c:h val="8.3862802029040812E-2"/>
        </c:manualLayout>
      </c:layout>
      <c:overlay val="1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r-Latn-M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F84958-2EC8-4205-AF23-287014DC5918}" type="datetimeFigureOut">
              <a:rPr lang="sr-Latn-ME" smtClean="0"/>
              <a:pPr/>
              <a:t>13.5.2015</a:t>
            </a:fld>
            <a:endParaRPr lang="sr-Latn-M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r-Latn-M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79F038-1B4F-44CA-AD7B-933AA6058667}" type="slidenum">
              <a:rPr lang="sr-Latn-ME" smtClean="0"/>
              <a:pPr/>
              <a:t>‹#›</a:t>
            </a:fld>
            <a:endParaRPr lang="sr-Latn-M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6446" y="5921896"/>
            <a:ext cx="3000364" cy="936104"/>
          </a:xfrm>
        </p:spPr>
        <p:txBody>
          <a:bodyPr>
            <a:normAutofit/>
          </a:bodyPr>
          <a:lstStyle/>
          <a:p>
            <a:r>
              <a:rPr lang="sr-Latn-M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STK – A1</a:t>
            </a:r>
            <a:endParaRPr lang="sr-Latn-ME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571480"/>
            <a:ext cx="74513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4800" b="1" i="1" dirty="0" smtClean="0">
                <a:latin typeface="Arabic Typesetting" pitchFamily="66" charset="-78"/>
                <a:cs typeface="Arabic Typesetting" pitchFamily="66" charset="-78"/>
              </a:rPr>
              <a:t>IV Savjetovanje CG KO Cigre</a:t>
            </a:r>
            <a:endParaRPr lang="en-US" sz="4800" b="1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2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4342" y="210778"/>
            <a:ext cx="4429156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7266"/>
            <a:ext cx="4294093" cy="321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42" y="3493414"/>
            <a:ext cx="4447658" cy="31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7" y="3493414"/>
            <a:ext cx="4286280" cy="31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642910" y="0"/>
            <a:ext cx="7358114" cy="725470"/>
          </a:xfrm>
        </p:spPr>
        <p:txBody>
          <a:bodyPr>
            <a:noAutofit/>
          </a:bodyPr>
          <a:lstStyle/>
          <a:p>
            <a:r>
              <a:rPr lang="sr-Latn-ME" sz="2800" i="1" dirty="0" smtClean="0">
                <a:solidFill>
                  <a:schemeClr val="tx1"/>
                </a:solidFill>
                <a:latin typeface="Arial Black" pitchFamily="34" charset="0"/>
              </a:rPr>
              <a:t>Pregled promjene otpora izolacije </a:t>
            </a:r>
            <a:endParaRPr lang="en-US" sz="2800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83" y="309826"/>
            <a:ext cx="44082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7408" y="309826"/>
            <a:ext cx="4572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3367" y="3643314"/>
            <a:ext cx="434553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594725"/>
          <a:ext cx="585788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571869" y="3714750"/>
          <a:ext cx="5572132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42844" y="214290"/>
          <a:ext cx="564360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286116" y="3428999"/>
          <a:ext cx="564357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chemeClr val="tx1"/>
                </a:solidFill>
                <a:latin typeface="Arial Black" pitchFamily="34" charset="0"/>
              </a:rPr>
              <a:t>Ispitivanja izolacionih sistema</a:t>
            </a:r>
            <a:endParaRPr lang="en-US" sz="28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73581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ispitivanja se vrše u cilju preventivnog djelovanja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oslanja se na pravila i preporuke, kako međunarodne tako i domaće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ispitivanje izolacije statorskog namotaja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ispitivanje izolacije rotorskog namotaja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latin typeface="Arabic Typesetting" pitchFamily="66" charset="-78"/>
                <a:cs typeface="Arabic Typesetting" pitchFamily="66" charset="-78"/>
              </a:rPr>
              <a:t>Zašto je pad otpora izolacije rotora znatno </a:t>
            </a:r>
            <a:r>
              <a:rPr lang="sr-Latn-ME" sz="3200" b="1" dirty="0" smtClean="0">
                <a:latin typeface="Arabic Typesetting" pitchFamily="66" charset="-78"/>
                <a:cs typeface="Arabic Typesetting" pitchFamily="66" charset="-78"/>
              </a:rPr>
              <a:t>izraženiji </a:t>
            </a:r>
            <a:r>
              <a:rPr lang="sr-Latn-ME" sz="3200" b="1" dirty="0" smtClean="0">
                <a:latin typeface="Arabic Typesetting" pitchFamily="66" charset="-78"/>
                <a:cs typeface="Arabic Typesetting" pitchFamily="66" charset="-78"/>
              </a:rPr>
              <a:t>u odnosu na pad otpora izolacije statora?</a:t>
            </a:r>
          </a:p>
          <a:p>
            <a:endParaRPr lang="sr-Latn-ME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sr-Latn-ME" sz="3200" b="1" dirty="0" smtClean="0">
                <a:latin typeface="Arabic Typesetting" pitchFamily="66" charset="-78"/>
                <a:cs typeface="Arabic Typesetting" pitchFamily="66" charset="-78"/>
              </a:rPr>
              <a:t>Izanalizirati pad otpora izolacije na svim </a:t>
            </a:r>
            <a:r>
              <a:rPr lang="sr-Latn-ME" sz="3200" b="1" dirty="0" smtClean="0">
                <a:latin typeface="Arabic Typesetting" pitchFamily="66" charset="-78"/>
                <a:cs typeface="Arabic Typesetting" pitchFamily="66" charset="-78"/>
              </a:rPr>
              <a:t>generatorima </a:t>
            </a:r>
            <a:r>
              <a:rPr lang="sr-Latn-ME" sz="3200" b="1" dirty="0" smtClean="0">
                <a:latin typeface="Arabic Typesetting" pitchFamily="66" charset="-78"/>
                <a:cs typeface="Arabic Typesetting" pitchFamily="66" charset="-78"/>
              </a:rPr>
              <a:t>i objasniti evidentne razlike</a:t>
            </a:r>
            <a:endParaRPr lang="en-US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i="1" dirty="0" smtClean="0">
                <a:solidFill>
                  <a:schemeClr val="tx1"/>
                </a:solidFill>
                <a:latin typeface="Arial Black" pitchFamily="34" charset="0"/>
              </a:rPr>
              <a:t>Pitanja za diskusiju</a:t>
            </a:r>
            <a:endParaRPr lang="en-US" sz="2800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910" y="2428868"/>
            <a:ext cx="7429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ME" sz="4800" b="1" i="1" dirty="0" smtClean="0">
                <a:latin typeface="Arabic Typesetting" pitchFamily="66" charset="-78"/>
                <a:cs typeface="Arabic Typesetting" pitchFamily="66" charset="-78"/>
              </a:rPr>
              <a:t>Problematika zauljivanja generatora </a:t>
            </a:r>
          </a:p>
          <a:p>
            <a:pPr algn="ctr"/>
            <a:r>
              <a:rPr lang="sr-Latn-ME" sz="4800" b="1" i="1" dirty="0" smtClean="0">
                <a:latin typeface="Arabic Typesetting" pitchFamily="66" charset="-78"/>
                <a:cs typeface="Arabic Typesetting" pitchFamily="66" charset="-78"/>
              </a:rPr>
              <a:t>u HE“Perućica“</a:t>
            </a:r>
            <a:endParaRPr lang="en-US" sz="4800" b="1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7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2860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i="1" dirty="0" smtClean="0">
                <a:latin typeface="Arial Black" pitchFamily="34" charset="0"/>
                <a:cs typeface="Arabic Typesetting" pitchFamily="66" charset="-78"/>
              </a:rPr>
              <a:t>HE “Perućica” - opšte</a:t>
            </a:r>
            <a:endParaRPr lang="en-US" sz="2800" b="1" i="1" dirty="0">
              <a:latin typeface="Arial Black" pitchFamily="34" charset="0"/>
              <a:cs typeface="Arabic Typesetting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3200" b="1" i="1" dirty="0" smtClean="0">
                <a:latin typeface="Arabic Typesetting" pitchFamily="66" charset="-78"/>
                <a:cs typeface="Arabic Typesetting" pitchFamily="66" charset="-78"/>
              </a:rPr>
              <a:t>5 generatora snaga po 40MVA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3200" b="1" i="1" dirty="0" smtClean="0">
                <a:latin typeface="Arabic Typesetting" pitchFamily="66" charset="-78"/>
                <a:cs typeface="Arabic Typesetting" pitchFamily="66" charset="-78"/>
              </a:rPr>
              <a:t>2 generatora snaga po 65MVA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3200" b="1" i="1" dirty="0" smtClean="0">
                <a:latin typeface="Arabic Typesetting" pitchFamily="66" charset="-78"/>
                <a:cs typeface="Arabic Typesetting" pitchFamily="66" charset="-78"/>
              </a:rPr>
              <a:t>2 generatora za </a:t>
            </a:r>
            <a:r>
              <a:rPr lang="sr-Latn-ME" sz="3200" b="1" i="1" dirty="0" smtClean="0">
                <a:latin typeface="Arabic Typesetting" pitchFamily="66" charset="-78"/>
                <a:cs typeface="Arabic Typesetting" pitchFamily="66" charset="-78"/>
              </a:rPr>
              <a:t>sopstvenu </a:t>
            </a:r>
            <a:r>
              <a:rPr lang="sr-Latn-ME" sz="3200" b="1" i="1" dirty="0" smtClean="0">
                <a:latin typeface="Arabic Typesetting" pitchFamily="66" charset="-78"/>
                <a:cs typeface="Arabic Typesetting" pitchFamily="66" charset="-78"/>
              </a:rPr>
              <a:t>potrošnju po 1MVA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3200" b="1" i="1" dirty="0" smtClean="0">
                <a:latin typeface="Arabic Typesetting" pitchFamily="66" charset="-78"/>
                <a:cs typeface="Arabic Typesetting" pitchFamily="66" charset="-78"/>
              </a:rPr>
              <a:t>Instalisana snaga 307MW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i="1" dirty="0" smtClean="0">
                <a:latin typeface="Arabic Typesetting" pitchFamily="66" charset="-78"/>
                <a:cs typeface="Arabic Typesetting" pitchFamily="66" charset="-78"/>
              </a:rPr>
              <a:t>P</a:t>
            </a:r>
            <a:r>
              <a:rPr lang="sr-Latn-ME" sz="3200" b="1" i="1" dirty="0" smtClean="0">
                <a:latin typeface="Arabic Typesetting" pitchFamily="66" charset="-78"/>
                <a:cs typeface="Arabic Typesetting" pitchFamily="66" charset="-78"/>
              </a:rPr>
              <a:t>lanirana godišnja proizvodnja oko 950GWh</a:t>
            </a:r>
            <a:endParaRPr lang="en-US" sz="3200" b="1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4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5214974"/>
          </a:xfrm>
        </p:spPr>
        <p:txBody>
          <a:bodyPr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energetski procjep E</a:t>
            </a:r>
            <a:r>
              <a:rPr lang="sr-Latn-ME" sz="2800" b="1" i="1" baseline="-25000" dirty="0" smtClean="0">
                <a:latin typeface="Arabic Typesetting" pitchFamily="66" charset="-78"/>
                <a:cs typeface="Arabic Typesetting" pitchFamily="66" charset="-78"/>
              </a:rPr>
              <a:t>g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&gt; 3,5 eV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specifična električna otpornost  </a:t>
            </a:r>
            <a:r>
              <a:rPr lang="el-GR" sz="2800" b="1" i="1" dirty="0" smtClean="0">
                <a:cs typeface="Arabic Typesetting" pitchFamily="66" charset="-78"/>
              </a:rPr>
              <a:t>ρ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 ~ 10</a:t>
            </a:r>
            <a:r>
              <a:rPr lang="sr-Latn-ME" sz="2800" b="1" i="1" baseline="30000" dirty="0" smtClean="0">
                <a:latin typeface="Arabic Typesetting" pitchFamily="66" charset="-78"/>
                <a:cs typeface="Arabic Typesetting" pitchFamily="66" charset="-78"/>
              </a:rPr>
              <a:t>6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 - 10</a:t>
            </a:r>
            <a:r>
              <a:rPr lang="sr-Latn-ME" sz="2800" b="1" i="1" baseline="30000" dirty="0" smtClean="0">
                <a:latin typeface="Arabic Typesetting" pitchFamily="66" charset="-78"/>
                <a:cs typeface="Arabic Typesetting" pitchFamily="66" charset="-78"/>
              </a:rPr>
              <a:t>18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 Ωm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i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zdržljivost 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dielektrika u električnom polju – dielektrična čvrstoća E</a:t>
            </a:r>
            <a:r>
              <a:rPr lang="sr-Latn-ME" sz="2800" b="1" i="1" baseline="-25000" dirty="0" smtClean="0">
                <a:latin typeface="Arabic Typesetting" pitchFamily="66" charset="-78"/>
                <a:cs typeface="Arabic Typesetting" pitchFamily="66" charset="-78"/>
              </a:rPr>
              <a:t>kr</a:t>
            </a:r>
          </a:p>
          <a:p>
            <a:pPr>
              <a:buClrTx/>
              <a:buFont typeface="Arial" pitchFamily="34" charset="0"/>
              <a:buChar char="•"/>
            </a:pPr>
            <a:endParaRPr lang="sr-Latn-ME" sz="2800" b="1" i="1" baseline="-250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ClrTx/>
              <a:buNone/>
            </a:pP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 Klasifikacija dielektrika prema: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i="1" dirty="0" smtClean="0">
                <a:latin typeface="Arabic Typesetting" pitchFamily="66" charset="-78"/>
                <a:cs typeface="Arabic Typesetting" pitchFamily="66" charset="-78"/>
              </a:rPr>
              <a:t>u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potrebi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i="1" dirty="0" smtClean="0">
                <a:latin typeface="Arabic Typesetting" pitchFamily="66" charset="-78"/>
                <a:cs typeface="Arabic Typesetting" pitchFamily="66" charset="-78"/>
              </a:rPr>
              <a:t>p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orijeklu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i="1" dirty="0" smtClean="0">
                <a:latin typeface="Arabic Typesetting" pitchFamily="66" charset="-78"/>
                <a:cs typeface="Arabic Typesetting" pitchFamily="66" charset="-78"/>
              </a:rPr>
              <a:t>a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gregatnom stanju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i="1" dirty="0" smtClean="0">
                <a:latin typeface="Arabic Typesetting" pitchFamily="66" charset="-78"/>
                <a:cs typeface="Arabic Typesetting" pitchFamily="66" charset="-78"/>
              </a:rPr>
              <a:t>d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ielektričnim svojstvima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800" b="1" i="1" dirty="0" smtClean="0">
                <a:latin typeface="Arabic Typesetting" pitchFamily="66" charset="-78"/>
                <a:cs typeface="Arabic Typesetting" pitchFamily="66" charset="-78"/>
              </a:rPr>
              <a:t>n</a:t>
            </a:r>
            <a:r>
              <a:rPr lang="sr-Latn-ME" sz="2800" b="1" i="1" dirty="0" smtClean="0">
                <a:latin typeface="Arabic Typesetting" pitchFamily="66" charset="-78"/>
                <a:cs typeface="Arabic Typesetting" pitchFamily="66" charset="-78"/>
              </a:rPr>
              <a:t>ačinu polarizacije</a:t>
            </a:r>
            <a:endParaRPr lang="en-US" sz="2800" b="1" i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sr-Latn-ME" sz="2800" i="1" dirty="0" smtClean="0">
                <a:solidFill>
                  <a:schemeClr val="tx1"/>
                </a:solidFill>
                <a:effectLst/>
                <a:latin typeface="Arial Black" pitchFamily="34" charset="0"/>
                <a:cs typeface="Arabic Typesetting" pitchFamily="66" charset="-78"/>
              </a:rPr>
              <a:t>Uopšteno o dielektricima</a:t>
            </a:r>
            <a:endParaRPr lang="en-US" sz="2800" i="1" dirty="0">
              <a:solidFill>
                <a:schemeClr val="tx1"/>
              </a:solidFill>
              <a:effectLst/>
              <a:latin typeface="Arial Black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61552"/>
            <a:ext cx="3857652" cy="3471874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liskun (tinjac)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azbest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kremen (kvarc)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staklo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keramički materijali</a:t>
            </a:r>
            <a:endParaRPr lang="en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Vrste izolacionih materijala</a:t>
            </a:r>
            <a:endParaRPr lang="en-US" sz="2800" b="1" i="1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7827" y="1608616"/>
            <a:ext cx="4786314" cy="496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363" indent="-360363">
              <a:buFontTx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voskovi</a:t>
            </a:r>
          </a:p>
          <a:p>
            <a:pPr marL="360363" indent="-360363">
              <a:buFontTx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 bitumen i asfalt</a:t>
            </a:r>
          </a:p>
          <a:p>
            <a:pPr marL="360363" indent="-360363">
              <a:buFontTx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 smole</a:t>
            </a:r>
          </a:p>
          <a:p>
            <a:pPr marL="360363" indent="-360363">
              <a:buFontTx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 silikonske smole</a:t>
            </a:r>
          </a:p>
          <a:p>
            <a:pPr marL="360363" indent="-360363">
              <a:buFontTx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 kaučuk i guma </a:t>
            </a:r>
          </a:p>
          <a:p>
            <a:pPr marL="360363" indent="-360363">
              <a:buFontTx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 vlaknasti i tekstilni izolacioni materijali </a:t>
            </a:r>
          </a:p>
          <a:p>
            <a:pPr marL="360363" indent="-360363">
              <a:buFontTx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 izolacioni lakovi </a:t>
            </a:r>
          </a:p>
          <a:p>
            <a:pPr marL="360363" indent="-360363">
              <a:buFontTx/>
              <a:buChar char="•"/>
            </a:pP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 kitovi</a:t>
            </a:r>
            <a:endParaRPr lang="hr-HR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80724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0686"/>
            <a:ext cx="7286676" cy="928694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 smtClean="0">
                <a:solidFill>
                  <a:schemeClr val="tx1"/>
                </a:solidFill>
                <a:latin typeface="Arial Black" pitchFamily="34" charset="0"/>
              </a:rPr>
              <a:t>P</a:t>
            </a:r>
            <a:r>
              <a:rPr lang="sr-Latn-ME" sz="2800" b="1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odjela prema izolacionom svojstvu</a:t>
            </a:r>
            <a:endParaRPr lang="en-US" sz="2800" b="1" i="1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77342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slabi izolatori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dobri izolatori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odlični izolatori</a:t>
            </a:r>
            <a:endParaRPr lang="en-US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endParaRPr lang="sr-Latn-ME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vizuelni pregled pogona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kontinualno praćenje relevantinh veličina (napona, struja, temperatura i sl.)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zamjena potrošnih djelova/materijala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čišćenje i </a:t>
            </a: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odmašćivanje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o</a:t>
            </a: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državanje ambijenta oko generatora</a:t>
            </a:r>
            <a:endParaRPr lang="sr-Latn-ME" sz="28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redovni </a:t>
            </a: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godišnji remonti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011222"/>
          </a:xfrm>
        </p:spPr>
        <p:txBody>
          <a:bodyPr>
            <a:normAutofit/>
          </a:bodyPr>
          <a:lstStyle/>
          <a:p>
            <a:pPr algn="l"/>
            <a:r>
              <a:rPr lang="sr-Latn-ME" sz="2800" b="1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Održavanje generatora</a:t>
            </a:r>
            <a:endParaRPr lang="en-US" sz="2800" b="1" i="1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Picture 3" descr="PC07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267" y="571480"/>
            <a:ext cx="7401947" cy="5551460"/>
          </a:xfrm>
          <a:prstGeom prst="rect">
            <a:avLst/>
          </a:prstGeom>
        </p:spPr>
      </p:pic>
      <p:pic>
        <p:nvPicPr>
          <p:cNvPr id="7" name="Picture 6" descr="PC060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i="1" dirty="0" smtClean="0">
                <a:latin typeface="Arial Black" pitchFamily="34" charset="0"/>
              </a:rPr>
              <a:t>Problematika zauljivanja generatora</a:t>
            </a:r>
            <a:endParaRPr lang="en-US" sz="2800" b="1" i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8592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statički  sistem pobude s kliznim prstenovima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elektrografitne četkice – dio sistema uvoda u namotaj rotora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askijalno/radijalni ležaj na B strani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aksijalni ležajna A strani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konstrukcija generatora</a:t>
            </a:r>
          </a:p>
          <a:p>
            <a:pPr marL="269875" indent="-269875">
              <a:lnSpc>
                <a:spcPct val="150000"/>
              </a:lnSpc>
              <a:buFont typeface="Arial" pitchFamily="34" charset="0"/>
              <a:buChar char="•"/>
            </a:pPr>
            <a:r>
              <a:rPr lang="sr-Latn-ME" sz="2800" b="1" dirty="0" smtClean="0">
                <a:latin typeface="Arabic Typesetting" pitchFamily="66" charset="-78"/>
                <a:cs typeface="Arabic Typesetting" pitchFamily="66" charset="-78"/>
              </a:rPr>
              <a:t>ugljena prašina i uljne pare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94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913</TotalTime>
  <Words>271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Slide 2</vt:lpstr>
      <vt:lpstr>Slide 3</vt:lpstr>
      <vt:lpstr>Uopšteno o dielektricima</vt:lpstr>
      <vt:lpstr>Vrste izolacionih materijala</vt:lpstr>
      <vt:lpstr>Podjela prema izolacionom svojstvu</vt:lpstr>
      <vt:lpstr>Održavanje generatora</vt:lpstr>
      <vt:lpstr>Slide 8</vt:lpstr>
      <vt:lpstr>Slide 9</vt:lpstr>
      <vt:lpstr>Pregled promjene otpora izolacije </vt:lpstr>
      <vt:lpstr>Slide 11</vt:lpstr>
      <vt:lpstr>Slide 12</vt:lpstr>
      <vt:lpstr>Slide 13</vt:lpstr>
      <vt:lpstr>Ispitivanja izolacionih sistema</vt:lpstr>
      <vt:lpstr>Pitanja za diskusiju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 Djordan</dc:creator>
  <cp:lastModifiedBy>Bojan</cp:lastModifiedBy>
  <cp:revision>55</cp:revision>
  <dcterms:created xsi:type="dcterms:W3CDTF">2015-05-04T08:13:03Z</dcterms:created>
  <dcterms:modified xsi:type="dcterms:W3CDTF">2015-05-13T14:27:29Z</dcterms:modified>
</cp:coreProperties>
</file>